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6" r:id="rId3"/>
    <p:sldId id="297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83" r:id="rId18"/>
    <p:sldId id="285" r:id="rId19"/>
    <p:sldId id="286" r:id="rId20"/>
    <p:sldId id="312" r:id="rId21"/>
    <p:sldId id="313" r:id="rId22"/>
    <p:sldId id="314" r:id="rId23"/>
    <p:sldId id="315" r:id="rId24"/>
    <p:sldId id="338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37" r:id="rId34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9D08"/>
    <a:srgbClr val="00305E"/>
    <a:srgbClr val="4C6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07" autoAdjust="0"/>
    <p:restoredTop sz="94660" autoAdjust="0"/>
  </p:normalViewPr>
  <p:slideViewPr>
    <p:cSldViewPr>
      <p:cViewPr>
        <p:scale>
          <a:sx n="120" d="100"/>
          <a:sy n="120" d="100"/>
        </p:scale>
        <p:origin x="-1980" y="-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187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4E36-F965-4B5F-A490-A84EA9158AB7}" type="datetimeFigureOut">
              <a:rPr lang="nl-BE" smtClean="0"/>
              <a:pPr/>
              <a:t>28/07/2017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6369B-0C18-447D-B963-17835806B5E3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9536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2F9A6-3110-4844-BFDB-D76440079EAB}" type="slidenum">
              <a:rPr lang="fr-BE" altLang="nl-BE"/>
              <a:pPr/>
              <a:t>14</a:t>
            </a:fld>
            <a:endParaRPr lang="fr-BE" altLang="nl-BE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1" y="4343145"/>
            <a:ext cx="5487053" cy="4115019"/>
          </a:xfrm>
        </p:spPr>
        <p:txBody>
          <a:bodyPr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958B44C5-C9D3-4FAF-9B55-A36AE0A5F471}" type="slidenum">
              <a:rPr lang="nl-BE" smtClean="0">
                <a:latin typeface="Arial" pitchFamily="34" charset="0"/>
              </a:rPr>
              <a:pPr eaLnBrk="1" hangingPunct="1"/>
              <a:t>17</a:t>
            </a:fld>
            <a:endParaRPr lang="nl-BE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BE" b="1" u="sng" smtClean="0">
                <a:latin typeface="Arial" pitchFamily="34" charset="0"/>
                <a:cs typeface="Arial" pitchFamily="34" charset="0"/>
              </a:rPr>
              <a:t>Afhankelijk v/h buistype</a:t>
            </a:r>
            <a:r>
              <a:rPr lang="nl-BE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nl-BE" u="sng" smtClean="0">
                <a:latin typeface="Arial" pitchFamily="34" charset="0"/>
                <a:cs typeface="Arial" pitchFamily="34" charset="0"/>
              </a:rPr>
              <a:t>Halfstijve buis</a:t>
            </a:r>
            <a:r>
              <a:rPr lang="nl-BE" smtClean="0">
                <a:latin typeface="Arial" pitchFamily="34" charset="0"/>
                <a:cs typeface="Arial" pitchFamily="34" charset="0"/>
              </a:rPr>
              <a:t>: Deformatie door verdichting (buis vervormd, doch de verdichting is goed) / buis vervormd door onvoldoende verdichting, zetting gedurende een langere periode)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Deformatie door voorwerp (steen, dwarsende leiding, etc. de evolutie zal zeer beperkt zijn afhankelijk van de stabiliteit van het desbetreffende voorwerp)</a:t>
            </a:r>
          </a:p>
          <a:p>
            <a:r>
              <a:rPr lang="nl-BE" b="1" u="sng" smtClean="0">
                <a:latin typeface="Arial" pitchFamily="34" charset="0"/>
                <a:cs typeface="Arial" pitchFamily="34" charset="0"/>
              </a:rPr>
              <a:t>Afhankelijk v/d omstandigheden</a:t>
            </a:r>
            <a:r>
              <a:rPr lang="nl-BE" smtClean="0">
                <a:latin typeface="Arial" pitchFamily="34" charset="0"/>
                <a:cs typeface="Arial" pitchFamily="34" charset="0"/>
              </a:rPr>
              <a:t>: Sleufdiepte, grondsoort, stabiliteit van de bodem, belasting: verkeer</a:t>
            </a:r>
          </a:p>
          <a:p>
            <a:r>
              <a:rPr lang="nl-BE" b="1" u="sng" smtClean="0">
                <a:latin typeface="Arial" pitchFamily="34" charset="0"/>
                <a:cs typeface="Arial" pitchFamily="34" charset="0"/>
              </a:rPr>
              <a:t>Beperkte deformatie</a:t>
            </a:r>
            <a:r>
              <a:rPr lang="nl-BE" smtClean="0">
                <a:latin typeface="Arial" pitchFamily="34" charset="0"/>
                <a:cs typeface="Arial" pitchFamily="34" charset="0"/>
              </a:rPr>
              <a:t>: de gevolgen zijn eerder beperkt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Waar zich bij </a:t>
            </a:r>
            <a:r>
              <a:rPr lang="nl-BE" b="1" smtClean="0">
                <a:latin typeface="Arial" pitchFamily="34" charset="0"/>
                <a:cs typeface="Arial" pitchFamily="34" charset="0"/>
              </a:rPr>
              <a:t>halfstijve leidingen deformaties</a:t>
            </a:r>
            <a:r>
              <a:rPr lang="nl-BE" smtClean="0">
                <a:latin typeface="Arial" pitchFamily="34" charset="0"/>
                <a:cs typeface="Arial" pitchFamily="34" charset="0"/>
              </a:rPr>
              <a:t> kunnen voordoen, kunnen bij </a:t>
            </a:r>
            <a:r>
              <a:rPr lang="nl-BE" b="1" smtClean="0">
                <a:latin typeface="Arial" pitchFamily="34" charset="0"/>
                <a:cs typeface="Arial" pitchFamily="34" charset="0"/>
              </a:rPr>
              <a:t>stijve leidingen</a:t>
            </a:r>
            <a:r>
              <a:rPr lang="nl-BE" smtClean="0">
                <a:latin typeface="Arial" pitchFamily="34" charset="0"/>
                <a:cs typeface="Arial" pitchFamily="34" charset="0"/>
              </a:rPr>
              <a:t> onder dezelfde omstandigheden zich eerder</a:t>
            </a:r>
            <a:r>
              <a:rPr lang="nl-BE" b="1" smtClean="0">
                <a:latin typeface="Arial" pitchFamily="34" charset="0"/>
                <a:cs typeface="Arial" pitchFamily="34" charset="0"/>
              </a:rPr>
              <a:t> wijzigingen in het lengteprofiel voordoen</a:t>
            </a:r>
            <a:r>
              <a:rPr lang="nl-BE" smtClean="0">
                <a:latin typeface="Arial" pitchFamily="34" charset="0"/>
                <a:cs typeface="Arial" pitchFamily="34" charset="0"/>
              </a:rPr>
              <a:t> (tegenhellingen).</a:t>
            </a:r>
          </a:p>
          <a:p>
            <a:r>
              <a:rPr lang="nl-BE" b="1" smtClean="0">
                <a:latin typeface="Arial" pitchFamily="34" charset="0"/>
                <a:cs typeface="Arial" pitchFamily="34" charset="0"/>
              </a:rPr>
              <a:t>Mogelijke gevolgen rekeninghoudend met de ernst</a:t>
            </a:r>
            <a:r>
              <a:rPr lang="nl-BE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Vermindering van de hydraulische werking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Verstoppingen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Verhoging van het onderhoudscyclus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Vergroot gevaar ter hoogte van hulpstukken</a:t>
            </a:r>
          </a:p>
          <a:p>
            <a:r>
              <a:rPr lang="nl-BE" smtClean="0">
                <a:latin typeface="Arial" pitchFamily="34" charset="0"/>
                <a:cs typeface="Arial" pitchFamily="34" charset="0"/>
              </a:rPr>
              <a:t>Lekken, breuken, leidingbreuk, instorting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FAAF4A11-3B18-4DC7-AC62-64F22B1B3593}" type="slidenum">
              <a:rPr lang="nl-BE" smtClean="0">
                <a:latin typeface="Arial" pitchFamily="34" charset="0"/>
              </a:rPr>
              <a:pPr eaLnBrk="1" hangingPunct="1"/>
              <a:t>18</a:t>
            </a:fld>
            <a:endParaRPr lang="nl-BE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E3CF304F-D789-40D0-AEF0-06FE566BB985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25" y="4343144"/>
            <a:ext cx="5482151" cy="4115019"/>
          </a:xfrm>
          <a:noFill/>
        </p:spPr>
        <p:txBody>
          <a:bodyPr/>
          <a:lstStyle/>
          <a:p>
            <a:pPr eaLnBrk="1" hangingPunct="1"/>
            <a:r>
              <a:rPr lang="nl-BE" smtClean="0">
                <a:latin typeface="Arial" pitchFamily="34" charset="0"/>
                <a:cs typeface="Arial" pitchFamily="34" charset="0"/>
              </a:rPr>
              <a:t>VERANDERLIJK (Plaatselijk of continu) </a:t>
            </a:r>
          </a:p>
          <a:p>
            <a:pPr eaLnBrk="1" hangingPunct="1"/>
            <a:endParaRPr lang="nl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3C275-71CA-49B5-AA96-07C79F5AB0EE}" type="slidenum">
              <a:rPr lang="fr-BE" altLang="nl-BE"/>
              <a:pPr/>
              <a:t>21</a:t>
            </a:fld>
            <a:endParaRPr lang="fr-BE" altLang="nl-BE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F5E23-6DDC-40D5-B6DB-7CF45F7260A0}" type="slidenum">
              <a:rPr lang="fr-BE" altLang="nl-BE"/>
              <a:pPr/>
              <a:t>27</a:t>
            </a:fld>
            <a:endParaRPr lang="fr-BE" altLang="nl-B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369B-0C18-447D-B963-17835806B5E3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22262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1991" y="1594249"/>
            <a:ext cx="7038975" cy="1102519"/>
          </a:xfrm>
        </p:spPr>
        <p:txBody>
          <a:bodyPr/>
          <a:lstStyle>
            <a:lvl1pPr algn="l">
              <a:defRPr sz="2800">
                <a:solidFill>
                  <a:srgbClr val="9D9D0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1988" y="3380186"/>
            <a:ext cx="6400800" cy="46166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>
              <a:buFont typeface="Wingdings" pitchFamily="2" charset="2"/>
              <a:buNone/>
              <a:defRPr sz="24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4" name="Picture 2" descr="\\FILESERVER01\inf_graphic\00_Les logos\Logo_DEFINITIF\briefhoofd_f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22" y="194546"/>
            <a:ext cx="4486276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1" y="0"/>
            <a:ext cx="1295400" cy="514737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D9D0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43" descr="foto3"/>
          <p:cNvSpPr>
            <a:spLocks noChangeAspect="1" noChangeArrowheads="1"/>
          </p:cNvSpPr>
          <p:nvPr userDrawn="1"/>
        </p:nvSpPr>
        <p:spPr bwMode="auto">
          <a:xfrm>
            <a:off x="107950" y="177498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44" descr="foto4"/>
          <p:cNvSpPr>
            <a:spLocks noChangeAspect="1" noChangeArrowheads="1"/>
          </p:cNvSpPr>
          <p:nvPr userDrawn="1"/>
        </p:nvSpPr>
        <p:spPr bwMode="auto">
          <a:xfrm>
            <a:off x="107950" y="1005101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45" descr="foto5"/>
          <p:cNvSpPr>
            <a:spLocks noChangeAspect="1" noChangeArrowheads="1"/>
          </p:cNvSpPr>
          <p:nvPr userDrawn="1"/>
        </p:nvSpPr>
        <p:spPr bwMode="auto">
          <a:xfrm>
            <a:off x="107950" y="1832706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AutoShape 46" descr="foto6"/>
          <p:cNvSpPr>
            <a:spLocks noChangeAspect="1" noChangeArrowheads="1"/>
          </p:cNvSpPr>
          <p:nvPr userDrawn="1"/>
        </p:nvSpPr>
        <p:spPr bwMode="auto">
          <a:xfrm>
            <a:off x="107950" y="2660309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AutoShape 47" descr="foto7"/>
          <p:cNvSpPr>
            <a:spLocks noChangeAspect="1" noChangeArrowheads="1"/>
          </p:cNvSpPr>
          <p:nvPr userDrawn="1"/>
        </p:nvSpPr>
        <p:spPr bwMode="auto">
          <a:xfrm>
            <a:off x="107950" y="3487914"/>
            <a:ext cx="1079500" cy="7191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AutoShape 48" descr="foto8"/>
          <p:cNvSpPr>
            <a:spLocks noChangeAspect="1" noChangeArrowheads="1"/>
          </p:cNvSpPr>
          <p:nvPr userDrawn="1"/>
        </p:nvSpPr>
        <p:spPr bwMode="auto">
          <a:xfrm>
            <a:off x="107950" y="4315519"/>
            <a:ext cx="1079500" cy="719139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7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79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613" y="0"/>
            <a:ext cx="846455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04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82613" y="1"/>
            <a:ext cx="8464550" cy="7262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2614" y="10394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4889" y="10394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2614" y="29063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889" y="29063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3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039416"/>
            <a:ext cx="4079875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4889" y="1039416"/>
            <a:ext cx="4079875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5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"/>
            <a:ext cx="8464550" cy="7262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039416"/>
            <a:ext cx="4079875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4889" y="10394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4889" y="2906316"/>
            <a:ext cx="4079875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4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403351" y="4857750"/>
            <a:ext cx="1800225" cy="134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2C52-113E-45DA-A0B3-B1DF1DD814D3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5440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57166" y="497681"/>
            <a:ext cx="8840787" cy="0"/>
          </a:xfrm>
          <a:prstGeom prst="line">
            <a:avLst/>
          </a:prstGeom>
          <a:noFill/>
          <a:ln w="28575">
            <a:solidFill>
              <a:srgbClr val="9D9D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"/>
            <a:ext cx="8464550" cy="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6" y="873920"/>
            <a:ext cx="8402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8996366" y="4691786"/>
            <a:ext cx="1587" cy="210741"/>
          </a:xfrm>
          <a:prstGeom prst="line">
            <a:avLst/>
          </a:prstGeom>
          <a:noFill/>
          <a:ln w="28575">
            <a:solidFill>
              <a:srgbClr val="4C6E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8701091" y="466355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D94FFB-F5C2-49BA-B2B0-40EF677D906A}" type="slidenum">
              <a:rPr lang="de-DE" sz="1000" b="1">
                <a:solidFill>
                  <a:srgbClr val="7F7F7F"/>
                </a:solidFill>
                <a:latin typeface="Arial" charset="0"/>
              </a:rPr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531816" y="4896971"/>
            <a:ext cx="8466137" cy="0"/>
          </a:xfrm>
          <a:prstGeom prst="line">
            <a:avLst/>
          </a:prstGeom>
          <a:noFill/>
          <a:ln w="31750">
            <a:solidFill>
              <a:srgbClr val="4C6E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30213" y="4887039"/>
            <a:ext cx="8102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smtClean="0">
                <a:solidFill>
                  <a:srgbClr val="4C6E8E"/>
                </a:solidFill>
              </a:rPr>
              <a:t>Centre de recherches routières</a:t>
            </a:r>
            <a:endParaRPr lang="nl-NL" sz="1200" i="1">
              <a:solidFill>
                <a:srgbClr val="4C6E8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" y="0"/>
            <a:ext cx="455613" cy="51435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4C6E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834" y="4919611"/>
            <a:ext cx="251814" cy="1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0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9D9D0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i="1">
          <a:solidFill>
            <a:srgbClr val="4D4D4D"/>
          </a:solidFill>
          <a:latin typeface="Trebuchet MS" pitchFamily="34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2200">
          <a:solidFill>
            <a:srgbClr val="00305E"/>
          </a:solidFill>
          <a:latin typeface="+mn-lt"/>
          <a:ea typeface="+mn-ea"/>
          <a:cs typeface="+mn-cs"/>
        </a:defRPr>
      </a:lvl1pPr>
      <a:lvl2pPr marL="539750" indent="-180975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2000">
          <a:solidFill>
            <a:srgbClr val="00305E"/>
          </a:solidFill>
          <a:latin typeface="+mn-lt"/>
          <a:cs typeface="+mn-cs"/>
        </a:defRPr>
      </a:lvl2pPr>
      <a:lvl3pPr marL="898525" indent="-179388" algn="l" rtl="0" eaLnBrk="1" fontAlgn="base" hangingPunct="1">
        <a:spcBef>
          <a:spcPct val="0"/>
        </a:spcBef>
        <a:spcAft>
          <a:spcPct val="0"/>
        </a:spcAft>
        <a:buClr>
          <a:srgbClr val="9D9D08"/>
        </a:buClr>
        <a:buSzPct val="80000"/>
        <a:buFont typeface="Wingdings" pitchFamily="2" charset="2"/>
        <a:buChar char="§"/>
        <a:defRPr sz="1800">
          <a:solidFill>
            <a:srgbClr val="00305E"/>
          </a:solidFill>
          <a:latin typeface="+mn-lt"/>
          <a:cs typeface="+mn-cs"/>
        </a:defRPr>
      </a:lvl3pPr>
      <a:lvl4pPr marL="1957388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4pPr>
      <a:lvl5pPr marL="24796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5pPr>
      <a:lvl6pPr marL="29368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6pPr>
      <a:lvl7pPr marL="33940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7pPr>
      <a:lvl8pPr marL="38512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8pPr>
      <a:lvl9pPr marL="4308475" indent="-342900" algn="l" rtl="0" eaLnBrk="1" fontAlgn="base" hangingPunct="1">
        <a:spcBef>
          <a:spcPct val="0"/>
        </a:spcBef>
        <a:spcAft>
          <a:spcPct val="0"/>
        </a:spcAft>
        <a:buClr>
          <a:srgbClr val="008000"/>
        </a:buClr>
        <a:buSzPct val="80000"/>
        <a:buFont typeface="Wingdings" pitchFamily="2" charset="2"/>
        <a:buChar char="§"/>
        <a:defRPr sz="1700" b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F:\HD\PRESENTATIES\Deformatiemetingen\LaserProfielMeting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3991" y="1594248"/>
            <a:ext cx="7546975" cy="557213"/>
          </a:xfrm>
        </p:spPr>
        <p:txBody>
          <a:bodyPr/>
          <a:lstStyle/>
          <a:p>
            <a:pPr algn="ctr"/>
            <a:r>
              <a:rPr lang="fr-BE" dirty="0"/>
              <a:t>Inspection des réseaux d’égouttage, étape cruciale de la gestion de ce patrimoine enterré méconnu </a:t>
            </a:r>
            <a:endParaRPr lang="en-US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447800" y="3579862"/>
            <a:ext cx="6400800" cy="6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nl-BE" dirty="0" smtClean="0">
                <a:solidFill>
                  <a:srgbClr val="00305E"/>
                </a:solidFill>
              </a:rPr>
              <a:t>Ir. Alain LEURIDAN</a:t>
            </a:r>
            <a:r>
              <a:rPr lang="nl-BE" sz="2400" dirty="0">
                <a:solidFill>
                  <a:srgbClr val="008000"/>
                </a:solidFill>
              </a:rPr>
              <a:t/>
            </a:r>
            <a:br>
              <a:rPr lang="nl-BE" sz="2400" dirty="0">
                <a:solidFill>
                  <a:srgbClr val="008000"/>
                </a:solidFill>
              </a:rPr>
            </a:br>
            <a:r>
              <a:rPr lang="nl-BE" sz="1600" dirty="0" smtClean="0">
                <a:solidFill>
                  <a:schemeClr val="bg2"/>
                </a:solidFill>
              </a:rPr>
              <a:t>Chef de </a:t>
            </a:r>
            <a:r>
              <a:rPr lang="nl-BE" sz="1600" dirty="0" err="1" smtClean="0">
                <a:solidFill>
                  <a:schemeClr val="bg2"/>
                </a:solidFill>
              </a:rPr>
              <a:t>division</a:t>
            </a:r>
            <a:r>
              <a:rPr lang="nl-BE" sz="1600" dirty="0" smtClean="0">
                <a:solidFill>
                  <a:schemeClr val="bg2"/>
                </a:solidFill>
              </a:rPr>
              <a:t> QSC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9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Lors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 des assemblages…</a:t>
            </a:r>
            <a:endParaRPr lang="en-US" altLang="nl-BE" sz="2400" b="1" kern="0" dirty="0">
              <a:solidFill>
                <a:srgbClr val="9D9D08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28709" name="Picture 5" descr="plaatsing bu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573881"/>
            <a:ext cx="4176713" cy="1290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1" name="Picture 7" descr="afgekrakte kra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1" y="573881"/>
            <a:ext cx="3668713" cy="87749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4" name="Picture 10" descr="Inspectieput A55 n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9" y="2518173"/>
            <a:ext cx="4321175" cy="248364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7" name="Picture 13" descr="Inspectie put A35 ne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9" y="2526507"/>
            <a:ext cx="4321175" cy="24753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720" name="Rectangle 16"/>
          <p:cNvSpPr>
            <a:spLocks noChangeArrowheads="1"/>
          </p:cNvSpPr>
          <p:nvPr/>
        </p:nvSpPr>
        <p:spPr bwMode="auto">
          <a:xfrm>
            <a:off x="4859339" y="1491853"/>
            <a:ext cx="3621087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Cassure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 et </a:t>
            </a:r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dégât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…</a:t>
            </a:r>
            <a:endParaRPr lang="en-US" altLang="nl-BE" sz="2400" b="1" kern="0" dirty="0">
              <a:solidFill>
                <a:srgbClr val="9D9D08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611189" y="2139553"/>
            <a:ext cx="3621087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Déviation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 angulaire…</a:t>
            </a:r>
            <a:endParaRPr lang="en-US" altLang="nl-BE" sz="2400" b="1" kern="0" dirty="0">
              <a:solidFill>
                <a:srgbClr val="9D9D08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5076825" y="2139553"/>
            <a:ext cx="3621088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Déplacement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nl-BE" altLang="nl-BE" sz="2400" b="1" kern="0" dirty="0" err="1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axial</a:t>
            </a:r>
            <a:r>
              <a:rPr lang="nl-BE" altLang="nl-BE" sz="2400" b="1" kern="0" dirty="0">
                <a:solidFill>
                  <a:srgbClr val="9D9D08"/>
                </a:solidFill>
                <a:effectLst/>
                <a:latin typeface="+mj-lt"/>
                <a:ea typeface="+mj-ea"/>
                <a:cs typeface="+mj-cs"/>
              </a:rPr>
              <a:t>…</a:t>
            </a:r>
            <a:endParaRPr lang="en-US" altLang="nl-BE" sz="2400" b="1" kern="0" dirty="0">
              <a:solidFill>
                <a:srgbClr val="9D9D08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28723" name="Line 19"/>
          <p:cNvSpPr>
            <a:spLocks noChangeShapeType="1"/>
          </p:cNvSpPr>
          <p:nvPr/>
        </p:nvSpPr>
        <p:spPr bwMode="auto">
          <a:xfrm>
            <a:off x="250825" y="2733675"/>
            <a:ext cx="3422650" cy="2214563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724" name="Line 20"/>
          <p:cNvSpPr>
            <a:spLocks noChangeShapeType="1"/>
          </p:cNvSpPr>
          <p:nvPr/>
        </p:nvSpPr>
        <p:spPr bwMode="auto">
          <a:xfrm>
            <a:off x="1403351" y="2518173"/>
            <a:ext cx="3095625" cy="1188244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725" name="Line 21"/>
          <p:cNvSpPr>
            <a:spLocks noChangeShapeType="1"/>
          </p:cNvSpPr>
          <p:nvPr/>
        </p:nvSpPr>
        <p:spPr bwMode="auto">
          <a:xfrm flipH="1">
            <a:off x="3348038" y="3706416"/>
            <a:ext cx="1079500" cy="10251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726" name="Line 22"/>
          <p:cNvSpPr>
            <a:spLocks noChangeShapeType="1"/>
          </p:cNvSpPr>
          <p:nvPr/>
        </p:nvSpPr>
        <p:spPr bwMode="auto">
          <a:xfrm flipH="1">
            <a:off x="755651" y="2518173"/>
            <a:ext cx="574675" cy="5405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727" name="Line 23"/>
          <p:cNvSpPr>
            <a:spLocks noChangeShapeType="1"/>
          </p:cNvSpPr>
          <p:nvPr/>
        </p:nvSpPr>
        <p:spPr bwMode="auto">
          <a:xfrm>
            <a:off x="5292726" y="2518172"/>
            <a:ext cx="3527425" cy="1835944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728" name="Line 24"/>
          <p:cNvSpPr>
            <a:spLocks noChangeShapeType="1"/>
          </p:cNvSpPr>
          <p:nvPr/>
        </p:nvSpPr>
        <p:spPr bwMode="auto">
          <a:xfrm>
            <a:off x="4643439" y="2787254"/>
            <a:ext cx="3527425" cy="1835944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420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0" grpId="0"/>
      <p:bldP spid="328721" grpId="0"/>
      <p:bldP spid="328722" grpId="0"/>
      <p:bldP spid="328723" grpId="0" animBg="1"/>
      <p:bldP spid="328724" grpId="0" animBg="1"/>
      <p:bldP spid="328725" grpId="0" animBg="1"/>
      <p:bldP spid="328726" grpId="0" animBg="1"/>
      <p:bldP spid="328727" grpId="0" animBg="1"/>
      <p:bldP spid="3287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Lors des assemblages…</a:t>
            </a:r>
            <a:endParaRPr lang="en-US" altLang="nl-BE" sz="2400"/>
          </a:p>
        </p:txBody>
      </p:sp>
      <p:pic>
        <p:nvPicPr>
          <p:cNvPr id="380931" name="Picture 3" descr="buisdichting vu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9" y="519113"/>
            <a:ext cx="4105275" cy="20228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2" name="Picture 4" descr="Fig 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519113"/>
            <a:ext cx="3816350" cy="1990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3" name="Picture 5" descr="IMG_47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2513" y="2594373"/>
            <a:ext cx="2017712" cy="226933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9338" y="2625329"/>
            <a:ext cx="3600450" cy="20835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7179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/>
            <a:r>
              <a:rPr lang="nl-BE" altLang="nl-BE" sz="2400"/>
              <a:t>Lors des assemblages…</a:t>
            </a:r>
            <a:endParaRPr lang="en-US" altLang="nl-BE" sz="2400"/>
          </a:p>
        </p:txBody>
      </p:sp>
      <p:pic>
        <p:nvPicPr>
          <p:cNvPr id="381955" name="Picture 3" descr="Inhangende Rubber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9038" cy="23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6" name="Picture 4" descr="Inhangende rubberr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2973"/>
            <a:ext cx="4211961" cy="23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7" name="Picture 5" descr="Dégats-pollutio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5656" y="1635646"/>
            <a:ext cx="4525168" cy="259945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Et les branchements…</a:t>
            </a:r>
            <a:endParaRPr lang="en-US" altLang="nl-BE" sz="2400"/>
          </a:p>
        </p:txBody>
      </p:sp>
      <p:pic>
        <p:nvPicPr>
          <p:cNvPr id="388099" name="Picture 3" descr="Inlaat Insteken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5" y="465535"/>
            <a:ext cx="3889127" cy="2138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0" name="Picture 4" descr="Inlaat slecht geplaatst N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5" y="2632473"/>
            <a:ext cx="3901827" cy="23788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1" name="Picture 5" descr="Inlaat dichting uitgeduwd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365647"/>
            <a:ext cx="4176590" cy="258960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323850" y="527447"/>
            <a:ext cx="3887788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1300">
                <a:solidFill>
                  <a:srgbClr val="FFFF99"/>
                </a:solidFill>
              </a:rPr>
              <a:t>Branchement pénétrant ou mal positionné…</a:t>
            </a:r>
            <a:endParaRPr lang="en-US" altLang="nl-BE" sz="1300">
              <a:solidFill>
                <a:srgbClr val="FFFF99"/>
              </a:solidFill>
            </a:endParaRP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250825" y="2670572"/>
            <a:ext cx="3887788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1300"/>
              <a:t>Pièce de piquage défectueuse…</a:t>
            </a:r>
            <a:endParaRPr lang="en-US" altLang="nl-BE" sz="1300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4859339" y="3489722"/>
            <a:ext cx="3887787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1300">
                <a:solidFill>
                  <a:srgbClr val="FFFF99"/>
                </a:solidFill>
              </a:rPr>
              <a:t>Joint défectueux…</a:t>
            </a:r>
            <a:endParaRPr lang="en-US" altLang="nl-BE" sz="130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/>
      <p:bldP spid="388103" grpId="0"/>
      <p:bldP spid="388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Foute_Inlaat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54832"/>
            <a:ext cx="4668838" cy="215503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3" name="Picture 3" descr="Foute_Inla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97426" y="545306"/>
            <a:ext cx="4346575" cy="21538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4" name="Picture 4" descr="Foute_Inlaat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65375" y="2641998"/>
            <a:ext cx="4465638" cy="22109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914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Et tous les percements douteux…</a:t>
            </a:r>
            <a:endParaRPr lang="en-US" altLang="nl-BE" sz="2400"/>
          </a:p>
        </p:txBody>
      </p:sp>
    </p:spTree>
    <p:extLst>
      <p:ext uri="{BB962C8B-B14F-4D97-AF65-F5344CB8AC3E}">
        <p14:creationId xmlns:p14="http://schemas.microsoft.com/office/powerpoint/2010/main" xmlns="" val="21336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98426" y="0"/>
            <a:ext cx="9045575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Des circonstances de plus en plus difficiles …</a:t>
            </a:r>
            <a:endParaRPr lang="en-US" altLang="nl-BE" sz="2400"/>
          </a:p>
        </p:txBody>
      </p:sp>
      <p:pic>
        <p:nvPicPr>
          <p:cNvPr id="376835" name="Picture 3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4575" y="527029"/>
            <a:ext cx="7153275" cy="357544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6" name="Picture 4" descr="IMG_13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18000" y="483394"/>
            <a:ext cx="4624388" cy="26015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7" name="Picture 5" descr="IMG_13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413" y="1943100"/>
            <a:ext cx="5207000" cy="293012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611188" y="951310"/>
            <a:ext cx="80645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</a:t>
            </a:r>
            <a:r>
              <a:rPr lang="en-US" altLang="nl-BE" sz="3200" b="1" dirty="0" err="1">
                <a:solidFill>
                  <a:srgbClr val="9D9D08"/>
                </a:solidFill>
                <a:effectLst/>
                <a:latin typeface="+mn-lt"/>
              </a:rPr>
              <a:t>Mais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 </a:t>
            </a:r>
            <a:r>
              <a:rPr lang="en-US" altLang="nl-BE" sz="3200" b="1" dirty="0" err="1">
                <a:solidFill>
                  <a:srgbClr val="9D9D08"/>
                </a:solidFill>
                <a:effectLst/>
                <a:latin typeface="+mn-lt"/>
              </a:rPr>
              <a:t>aussi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….</a:t>
            </a:r>
            <a:endParaRPr lang="fr-BE" altLang="nl-BE" sz="3200" b="1" dirty="0">
              <a:solidFill>
                <a:srgbClr val="9D9D08"/>
              </a:solidFill>
              <a:effectLst/>
              <a:latin typeface="+mn-lt"/>
            </a:endParaRPr>
          </a:p>
        </p:txBody>
      </p:sp>
      <p:pic>
        <p:nvPicPr>
          <p:cNvPr id="308228" name="Picture 4" descr="Dégats-pollu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3222" y="1618394"/>
            <a:ext cx="6240431" cy="305157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179512" y="0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2.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Problèmes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structurels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>
                <a:solidFill>
                  <a:srgbClr val="9D9D08"/>
                </a:solidFill>
                <a:latin typeface="+mn-lt"/>
              </a:rPr>
              <a:t>ou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>
                <a:solidFill>
                  <a:srgbClr val="9D9D08"/>
                </a:solidFill>
                <a:latin typeface="+mn-lt"/>
              </a:rPr>
              <a:t>d’infiltration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806" y="627534"/>
            <a:ext cx="8402638" cy="3888581"/>
          </a:xfrm>
        </p:spPr>
        <p:txBody>
          <a:bodyPr/>
          <a:lstStyle/>
          <a:p>
            <a:pPr marL="266700" indent="-266700"/>
            <a:r>
              <a:rPr lang="nl-BE" dirty="0" err="1" smtClean="0"/>
              <a:t>Fonction</a:t>
            </a:r>
            <a:r>
              <a:rPr lang="nl-BE" dirty="0" smtClean="0"/>
              <a:t> du type de </a:t>
            </a:r>
            <a:r>
              <a:rPr lang="nl-BE" dirty="0" err="1" smtClean="0"/>
              <a:t>tuyau</a:t>
            </a:r>
            <a:endParaRPr lang="nl-BE" sz="1800" dirty="0" smtClean="0"/>
          </a:p>
          <a:p>
            <a:pPr marL="266700" indent="-266700"/>
            <a:r>
              <a:rPr lang="nl-BE" dirty="0" err="1" smtClean="0"/>
              <a:t>Fonction</a:t>
            </a:r>
            <a:r>
              <a:rPr lang="nl-BE" dirty="0" smtClean="0"/>
              <a:t> de </a:t>
            </a:r>
            <a:r>
              <a:rPr lang="nl-BE" dirty="0" err="1" smtClean="0"/>
              <a:t>l’importance</a:t>
            </a:r>
            <a:r>
              <a:rPr lang="nl-BE" dirty="0" smtClean="0"/>
              <a:t> des </a:t>
            </a:r>
            <a:r>
              <a:rPr lang="nl-BE" dirty="0" err="1" smtClean="0"/>
              <a:t>surcharges</a:t>
            </a:r>
            <a:endParaRPr lang="nl-BE" dirty="0" smtClean="0"/>
          </a:p>
        </p:txBody>
      </p:sp>
      <p:pic>
        <p:nvPicPr>
          <p:cNvPr id="6" name="Picture 4" descr="3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5686"/>
            <a:ext cx="3701787" cy="28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4A14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31" y="1779662"/>
            <a:ext cx="3701787" cy="30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82613" y="1"/>
            <a:ext cx="8464550" cy="7262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dirty="0" err="1"/>
              <a:t>Avec</a:t>
            </a:r>
            <a:r>
              <a:rPr lang="nl-BE" dirty="0"/>
              <a:t> pour </a:t>
            </a:r>
            <a:r>
              <a:rPr lang="nl-BE" dirty="0" err="1"/>
              <a:t>conséquences</a:t>
            </a:r>
            <a:r>
              <a:rPr lang="nl-BE" dirty="0"/>
              <a:t> </a:t>
            </a:r>
            <a:r>
              <a:rPr lang="nl-BE" dirty="0" err="1"/>
              <a:t>possibles</a:t>
            </a:r>
            <a:r>
              <a:rPr lang="nl-BE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4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582613" y="0"/>
            <a:ext cx="8380412" cy="6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l"/>
            <a:r>
              <a:rPr lang="nl-BE" sz="2500" b="1" i="1" dirty="0" err="1" smtClean="0">
                <a:solidFill>
                  <a:srgbClr val="9D9D08"/>
                </a:solidFill>
              </a:rPr>
              <a:t>Déformation</a:t>
            </a:r>
            <a:r>
              <a:rPr lang="nl-BE" sz="2500" b="1" i="1" dirty="0" smtClean="0">
                <a:solidFill>
                  <a:srgbClr val="9D9D08"/>
                </a:solidFill>
              </a:rPr>
              <a:t> - Méthode </a:t>
            </a:r>
            <a:r>
              <a:rPr lang="nl-BE" sz="2500" b="1" i="1" dirty="0">
                <a:solidFill>
                  <a:srgbClr val="9D9D08"/>
                </a:solidFill>
              </a:rPr>
              <a:t>par </a:t>
            </a:r>
            <a:r>
              <a:rPr lang="nl-BE" sz="2500" b="1" i="1" dirty="0" err="1">
                <a:solidFill>
                  <a:srgbClr val="9D9D08"/>
                </a:solidFill>
              </a:rPr>
              <a:t>projection</a:t>
            </a:r>
            <a:r>
              <a:rPr lang="nl-BE" sz="2500" b="1" i="1" dirty="0">
                <a:solidFill>
                  <a:srgbClr val="9D9D08"/>
                </a:solidFill>
              </a:rPr>
              <a:t> laser</a:t>
            </a:r>
            <a:endParaRPr lang="nl-BE" sz="2500" b="1" i="1" dirty="0">
              <a:solidFill>
                <a:srgbClr val="666699"/>
              </a:solidFill>
            </a:endParaRPr>
          </a:p>
        </p:txBody>
      </p:sp>
      <p:pic>
        <p:nvPicPr>
          <p:cNvPr id="5" name="Picture 6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3290" y="627758"/>
            <a:ext cx="6777102" cy="4176240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34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4"/>
          <p:cNvSpPr>
            <a:spLocks noChangeArrowheads="1"/>
          </p:cNvSpPr>
          <p:nvPr/>
        </p:nvSpPr>
        <p:spPr bwMode="auto">
          <a:xfrm>
            <a:off x="546100" y="627534"/>
            <a:ext cx="54660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 algn="l">
              <a:buClr>
                <a:srgbClr val="9D9D08"/>
              </a:buClr>
              <a:buSzPct val="80000"/>
              <a:buFont typeface="Wingdings" pitchFamily="2" charset="2"/>
              <a:buChar char="§"/>
            </a:pPr>
            <a:r>
              <a:rPr lang="nl-BE" dirty="0">
                <a:solidFill>
                  <a:srgbClr val="00305E"/>
                </a:solidFill>
              </a:rPr>
              <a:t>Le “</a:t>
            </a:r>
            <a:r>
              <a:rPr lang="nl-BE" dirty="0" err="1">
                <a:solidFill>
                  <a:srgbClr val="00305E"/>
                </a:solidFill>
              </a:rPr>
              <a:t>Mandrel</a:t>
            </a:r>
            <a:r>
              <a:rPr lang="nl-BE" dirty="0">
                <a:solidFill>
                  <a:srgbClr val="00305E"/>
                </a:solidFill>
              </a:rPr>
              <a:t>” (mandrain) </a:t>
            </a:r>
            <a:r>
              <a:rPr lang="nl-BE" dirty="0" err="1">
                <a:solidFill>
                  <a:srgbClr val="00305E"/>
                </a:solidFill>
              </a:rPr>
              <a:t>est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>
                <a:solidFill>
                  <a:srgbClr val="00305E"/>
                </a:solidFill>
              </a:rPr>
              <a:t>un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>
                <a:solidFill>
                  <a:srgbClr val="00305E"/>
                </a:solidFill>
              </a:rPr>
              <a:t>calibre</a:t>
            </a:r>
            <a:r>
              <a:rPr lang="nl-BE" dirty="0">
                <a:solidFill>
                  <a:srgbClr val="00305E"/>
                </a:solidFill>
              </a:rPr>
              <a:t> en métal </a:t>
            </a:r>
            <a:r>
              <a:rPr lang="nl-BE" dirty="0" err="1">
                <a:solidFill>
                  <a:srgbClr val="00305E"/>
                </a:solidFill>
              </a:rPr>
              <a:t>qui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>
                <a:solidFill>
                  <a:srgbClr val="00305E"/>
                </a:solidFill>
              </a:rPr>
              <a:t>est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>
                <a:solidFill>
                  <a:srgbClr val="00305E"/>
                </a:solidFill>
              </a:rPr>
              <a:t>tiré</a:t>
            </a:r>
            <a:r>
              <a:rPr lang="nl-BE" dirty="0">
                <a:solidFill>
                  <a:srgbClr val="00305E"/>
                </a:solidFill>
              </a:rPr>
              <a:t> au travers des </a:t>
            </a:r>
            <a:r>
              <a:rPr lang="nl-BE" dirty="0" err="1">
                <a:solidFill>
                  <a:srgbClr val="00305E"/>
                </a:solidFill>
              </a:rPr>
              <a:t>tuyaux</a:t>
            </a:r>
            <a:r>
              <a:rPr lang="nl-BE" dirty="0">
                <a:solidFill>
                  <a:srgbClr val="00305E"/>
                </a:solidFill>
              </a:rPr>
              <a:t> pour </a:t>
            </a:r>
            <a:r>
              <a:rPr lang="nl-BE" dirty="0" err="1">
                <a:solidFill>
                  <a:srgbClr val="00305E"/>
                </a:solidFill>
              </a:rPr>
              <a:t>vérifier</a:t>
            </a:r>
            <a:r>
              <a:rPr lang="nl-BE" dirty="0">
                <a:solidFill>
                  <a:srgbClr val="00305E"/>
                </a:solidFill>
              </a:rPr>
              <a:t> si les </a:t>
            </a:r>
            <a:r>
              <a:rPr lang="nl-BE" dirty="0" err="1">
                <a:solidFill>
                  <a:srgbClr val="00305E"/>
                </a:solidFill>
              </a:rPr>
              <a:t>déformations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>
                <a:solidFill>
                  <a:srgbClr val="00305E"/>
                </a:solidFill>
              </a:rPr>
              <a:t>sont</a:t>
            </a:r>
            <a:r>
              <a:rPr lang="nl-BE" dirty="0">
                <a:solidFill>
                  <a:srgbClr val="00305E"/>
                </a:solidFill>
              </a:rPr>
              <a:t> </a:t>
            </a:r>
            <a:r>
              <a:rPr lang="nl-BE" dirty="0" err="1" smtClean="0">
                <a:solidFill>
                  <a:srgbClr val="00305E"/>
                </a:solidFill>
              </a:rPr>
              <a:t>acceptables</a:t>
            </a:r>
            <a:endParaRPr lang="en-US" dirty="0">
              <a:solidFill>
                <a:srgbClr val="00305E"/>
              </a:solidFill>
            </a:endParaRPr>
          </a:p>
          <a:p>
            <a:pPr marL="180975" indent="-180975" algn="l">
              <a:buClr>
                <a:srgbClr val="9D9D08"/>
              </a:buClr>
              <a:buSzPct val="80000"/>
              <a:buFont typeface="Wingdings" pitchFamily="2" charset="2"/>
              <a:buChar char="§"/>
            </a:pPr>
            <a:r>
              <a:rPr lang="en-US" dirty="0">
                <a:solidFill>
                  <a:srgbClr val="00305E"/>
                </a:solidFill>
              </a:rPr>
              <a:t>Pas </a:t>
            </a:r>
            <a:r>
              <a:rPr lang="en-US" dirty="0" err="1">
                <a:solidFill>
                  <a:srgbClr val="00305E"/>
                </a:solidFill>
              </a:rPr>
              <a:t>d’évaluation</a:t>
            </a:r>
            <a:r>
              <a:rPr lang="en-US" dirty="0">
                <a:solidFill>
                  <a:srgbClr val="00305E"/>
                </a:solidFill>
              </a:rPr>
              <a:t> “quantitative</a:t>
            </a:r>
            <a:r>
              <a:rPr lang="en-US" dirty="0" smtClean="0">
                <a:solidFill>
                  <a:srgbClr val="00305E"/>
                </a:solidFill>
              </a:rPr>
              <a:t>”</a:t>
            </a:r>
            <a:br>
              <a:rPr lang="en-US" dirty="0" smtClean="0">
                <a:solidFill>
                  <a:srgbClr val="00305E"/>
                </a:solidFill>
              </a:rPr>
            </a:br>
            <a:r>
              <a:rPr lang="en-US" dirty="0" smtClean="0">
                <a:solidFill>
                  <a:srgbClr val="00305E"/>
                </a:solidFill>
              </a:rPr>
              <a:t>(“</a:t>
            </a:r>
            <a:r>
              <a:rPr lang="en-US" dirty="0">
                <a:solidFill>
                  <a:srgbClr val="00305E"/>
                </a:solidFill>
              </a:rPr>
              <a:t>Go/No-go” test</a:t>
            </a:r>
            <a:r>
              <a:rPr lang="en-US" dirty="0" smtClean="0">
                <a:solidFill>
                  <a:srgbClr val="00305E"/>
                </a:solidFill>
              </a:rPr>
              <a:t>)</a:t>
            </a:r>
            <a:endParaRPr lang="nl-BE" dirty="0">
              <a:solidFill>
                <a:srgbClr val="00305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8537"/>
            <a:ext cx="3055717" cy="20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1498" y="2364396"/>
            <a:ext cx="2928491" cy="19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IMG_63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5733" y="1095798"/>
            <a:ext cx="1266877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IMG_63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95797"/>
            <a:ext cx="1266895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IMG_63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8185" y="3067333"/>
            <a:ext cx="2604426" cy="173666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82613" y="0"/>
            <a:ext cx="8380412" cy="6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r>
              <a:rPr lang="nl-BE" sz="2500" b="1" i="1" dirty="0" err="1">
                <a:solidFill>
                  <a:srgbClr val="9D9D08"/>
                </a:solidFill>
              </a:rPr>
              <a:t>Mandrel</a:t>
            </a:r>
            <a:r>
              <a:rPr lang="nl-BE" sz="2500" b="1" i="1" dirty="0">
                <a:solidFill>
                  <a:srgbClr val="9D9D08"/>
                </a:solidFill>
              </a:rPr>
              <a:t> “</a:t>
            </a:r>
            <a:r>
              <a:rPr lang="nl-BE" sz="2500" b="1" i="1" dirty="0" smtClean="0">
                <a:solidFill>
                  <a:srgbClr val="9D9D08"/>
                </a:solidFill>
              </a:rPr>
              <a:t>Go / No-Go</a:t>
            </a:r>
            <a:r>
              <a:rPr lang="nl-BE" sz="2500" b="1" i="1" dirty="0">
                <a:solidFill>
                  <a:srgbClr val="9D9D08"/>
                </a:solidFill>
              </a:rPr>
              <a:t>” Test (DEFCO KIT)</a:t>
            </a:r>
            <a:endParaRPr lang="nl-BE" sz="2500" b="1" i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IMG_29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627534"/>
            <a:ext cx="3079254" cy="390167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19" name="Picture 3" descr="IMG_2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699542"/>
            <a:ext cx="2812430" cy="388858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189" y="86916"/>
            <a:ext cx="7038975" cy="8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nl-BE" b="1" i="1" kern="0" dirty="0">
                <a:solidFill>
                  <a:srgbClr val="9D9D08"/>
                </a:solidFill>
                <a:latin typeface="+mj-lt"/>
                <a:ea typeface="+mj-ea"/>
                <a:cs typeface="+mj-cs"/>
              </a:rPr>
              <a:t>Examen visuel des conduites</a:t>
            </a:r>
          </a:p>
        </p:txBody>
      </p:sp>
    </p:spTree>
    <p:extLst>
      <p:ext uri="{BB962C8B-B14F-4D97-AF65-F5344CB8AC3E}">
        <p14:creationId xmlns:p14="http://schemas.microsoft.com/office/powerpoint/2010/main" xmlns="" val="23235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Boorker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9322" y="2283718"/>
            <a:ext cx="4477688" cy="271700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9" name="Picture 3" descr="FOTO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573528"/>
            <a:ext cx="4392488" cy="29515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79512" y="0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3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Problèmes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opérationnels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(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Ecoulement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)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fr-FR" altLang="nl-BE"/>
              <a:t/>
            </a:r>
            <a:br>
              <a:rPr lang="fr-FR" altLang="nl-BE"/>
            </a:br>
            <a:endParaRPr lang="en-US" altLang="nl-BE"/>
          </a:p>
        </p:txBody>
      </p:sp>
      <p:pic>
        <p:nvPicPr>
          <p:cNvPr id="470019" name="Picture 3" descr="DSCN09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41480"/>
            <a:ext cx="4104456" cy="26920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20" name="Picture 4" descr="Vuilopho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3" y="350044"/>
            <a:ext cx="4151189" cy="20681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21" name="Picture 5" descr="Bezonken Afzetting Korstvorm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2733768"/>
            <a:ext cx="4117852" cy="217765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24" name="Picture 8" descr="DSCN09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2722960"/>
            <a:ext cx="4002088" cy="21347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6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C63 Voetbal N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465517"/>
            <a:ext cx="3888432" cy="26705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5235"/>
            <a:ext cx="4076577" cy="29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79512" y="0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3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Problèmes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opérationnels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(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Ecoulement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)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1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utoUpdateAnimBg="0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478" y="1938103"/>
            <a:ext cx="4778331" cy="29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20" y="627534"/>
            <a:ext cx="4536504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79512" y="0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3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Problèmes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opérationnels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(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Ecoulement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)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79512" y="0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3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Problèmes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opérationnels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(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Ecoulement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)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  <p:pic>
        <p:nvPicPr>
          <p:cNvPr id="5" name="Picture 3" descr="101-0143_IM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696" y="555526"/>
            <a:ext cx="5831533" cy="437470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3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731"/>
            <a:ext cx="4535686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0832"/>
            <a:ext cx="438150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0794"/>
            <a:ext cx="3843884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3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Lobbes-PlaqueSig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08" y="-452586"/>
            <a:ext cx="8928992" cy="5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4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 descr="Autum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3413" y="534591"/>
            <a:ext cx="7681912" cy="4319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071" name="Picture 7" descr="Wortelingro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23825"/>
            <a:ext cx="7848872" cy="477797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28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1" y="435769"/>
            <a:ext cx="5783263" cy="2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4787" name="Picture 3" descr="trou_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95726" y="2368153"/>
            <a:ext cx="5248275" cy="26324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406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Avec pour conséquences possibles…</a:t>
            </a:r>
            <a:endParaRPr lang="en-US" altLang="nl-BE" sz="2400"/>
          </a:p>
        </p:txBody>
      </p:sp>
      <p:pic>
        <p:nvPicPr>
          <p:cNvPr id="374789" name="Picture 5" descr="art_363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87938" y="445294"/>
            <a:ext cx="3846512" cy="26217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0" name="Picture 6" descr="subsid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112072">
            <a:off x="574675" y="1428751"/>
            <a:ext cx="4476750" cy="31170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03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wateroverlast putdeks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50746">
            <a:off x="1668463" y="683419"/>
            <a:ext cx="587851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1" name="Picture 3" descr="IMG_33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550" y="792956"/>
            <a:ext cx="56959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5812" name="Picture 4" descr="IMG_16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9289" y="3455194"/>
            <a:ext cx="3254375" cy="145970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3" name="Picture 5" descr="innondation WSL-28-07-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45163" y="98823"/>
            <a:ext cx="3262312" cy="16311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4" name="Picture 6" descr="innondations-cygn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5789" y="85725"/>
            <a:ext cx="2879725" cy="160734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468313" y="5147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 dirty="0"/>
              <a:t>… </a:t>
            </a:r>
            <a:r>
              <a:rPr lang="nl-BE" altLang="nl-BE" sz="2400" dirty="0" err="1"/>
              <a:t>ou</a:t>
            </a:r>
            <a:r>
              <a:rPr lang="nl-BE" altLang="nl-BE" sz="2400" dirty="0"/>
              <a:t> </a:t>
            </a:r>
            <a:r>
              <a:rPr lang="nl-BE" altLang="nl-BE" sz="2400" dirty="0" err="1"/>
              <a:t>encore</a:t>
            </a:r>
            <a:r>
              <a:rPr lang="nl-BE" altLang="nl-BE" sz="2400" dirty="0"/>
              <a:t>….</a:t>
            </a:r>
            <a:endParaRPr lang="en-US" altLang="nl-BE" sz="2400" dirty="0"/>
          </a:p>
        </p:txBody>
      </p:sp>
      <p:pic>
        <p:nvPicPr>
          <p:cNvPr id="375816" name="Picture 8" descr="innondations-V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95463"/>
            <a:ext cx="2889250" cy="14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5817" name="Picture 9" descr="inondations_tournai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3315891"/>
            <a:ext cx="2865438" cy="15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5818" name="Picture 10" descr="inondations_tourn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41988" y="1795462"/>
            <a:ext cx="3243262" cy="1604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3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G_53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4571999" cy="2682479"/>
          </a:xfrm>
        </p:spPr>
      </p:pic>
      <p:pic>
        <p:nvPicPr>
          <p:cNvPr id="83971" name="Picture 3" descr="IMG_53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8232" y="2571750"/>
            <a:ext cx="4715768" cy="2571750"/>
          </a:xfrm>
        </p:spPr>
      </p:pic>
      <p:pic>
        <p:nvPicPr>
          <p:cNvPr id="83972" name="Picture 4" descr="IMG_53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2544366"/>
            <a:ext cx="4427983" cy="2627709"/>
          </a:xfrm>
        </p:spPr>
      </p:pic>
      <p:pic>
        <p:nvPicPr>
          <p:cNvPr id="83973" name="Picture 5" descr="IMG_53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7984" y="0"/>
            <a:ext cx="4716016" cy="2609850"/>
          </a:xfrm>
        </p:spPr>
      </p:pic>
    </p:spTree>
    <p:extLst>
      <p:ext uri="{BB962C8B-B14F-4D97-AF65-F5344CB8AC3E}">
        <p14:creationId xmlns:p14="http://schemas.microsoft.com/office/powerpoint/2010/main" xmlns="" val="17353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IMG_2757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436" y="1383618"/>
            <a:ext cx="3071812" cy="3456384"/>
          </a:xfrm>
          <a:noFill/>
          <a:ln w="38100" cap="flat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7" name="Picture 3" descr="Deksel_onder_maaive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719" y="897564"/>
            <a:ext cx="4752975" cy="2674144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8" name="Picture 4" descr="DSCN15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768" y="1275606"/>
            <a:ext cx="6337300" cy="3568304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52" name="Picture 8" descr="IMG_B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67176" y="1006078"/>
            <a:ext cx="4752975" cy="2376488"/>
          </a:xfr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8718" y="51952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Le </a:t>
            </a:r>
            <a:r>
              <a:rPr lang="en-US" altLang="nl-BE" sz="3200" b="1" dirty="0" err="1">
                <a:solidFill>
                  <a:srgbClr val="9D9D08"/>
                </a:solidFill>
                <a:effectLst/>
                <a:latin typeface="+mn-lt"/>
              </a:rPr>
              <a:t>réseau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 ??…. </a:t>
            </a:r>
            <a:r>
              <a:rPr lang="en-US" altLang="nl-BE" sz="3200" b="1" dirty="0" err="1">
                <a:solidFill>
                  <a:srgbClr val="9D9D08"/>
                </a:solidFill>
                <a:effectLst/>
                <a:latin typeface="+mn-lt"/>
              </a:rPr>
              <a:t>Quel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 </a:t>
            </a:r>
            <a:r>
              <a:rPr lang="en-US" altLang="nl-BE" sz="3200" b="1" dirty="0" err="1">
                <a:solidFill>
                  <a:srgbClr val="9D9D08"/>
                </a:solidFill>
                <a:effectLst/>
                <a:latin typeface="+mn-lt"/>
              </a:rPr>
              <a:t>réseau</a:t>
            </a:r>
            <a:r>
              <a:rPr lang="en-US" altLang="nl-BE" sz="3200" b="1" dirty="0">
                <a:solidFill>
                  <a:srgbClr val="9D9D08"/>
                </a:solidFill>
                <a:effectLst/>
                <a:latin typeface="+mn-lt"/>
              </a:rPr>
              <a:t> ????</a:t>
            </a:r>
            <a:endParaRPr lang="fr-BE" altLang="nl-BE" sz="3200" b="1" dirty="0">
              <a:solidFill>
                <a:srgbClr val="9D9D08"/>
              </a:solidFill>
              <a:effectLst/>
              <a:latin typeface="+mn-lt"/>
            </a:endParaRPr>
          </a:p>
        </p:txBody>
      </p:sp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188230" y="0"/>
            <a:ext cx="8964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1" dirty="0">
                <a:solidFill>
                  <a:srgbClr val="FFFF00"/>
                </a:solidFill>
              </a:rPr>
              <a:t>   </a:t>
            </a:r>
            <a:r>
              <a:rPr lang="en-US" altLang="nl-BE" sz="3200" b="1" dirty="0">
                <a:solidFill>
                  <a:srgbClr val="9D9D08"/>
                </a:solidFill>
                <a:latin typeface="+mn-lt"/>
              </a:rPr>
              <a:t>3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.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Transfert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de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propriété</a:t>
            </a:r>
            <a:r>
              <a:rPr lang="en-US" altLang="nl-BE" sz="3200" b="1" dirty="0" smtClean="0">
                <a:solidFill>
                  <a:srgbClr val="9D9D08"/>
                </a:solidFill>
                <a:latin typeface="+mn-lt"/>
              </a:rPr>
              <a:t> d’un </a:t>
            </a:r>
            <a:r>
              <a:rPr lang="en-US" altLang="nl-BE" sz="3200" b="1" dirty="0" err="1" smtClean="0">
                <a:solidFill>
                  <a:srgbClr val="9D9D08"/>
                </a:solidFill>
                <a:latin typeface="+mn-lt"/>
              </a:rPr>
              <a:t>réseau</a:t>
            </a:r>
            <a:endParaRPr lang="fr-BE" altLang="nl-BE" sz="3200" i="1" dirty="0">
              <a:solidFill>
                <a:srgbClr val="9D9D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366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5" grpId="0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1" name="Picture 5" descr="IMG_49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267494"/>
            <a:ext cx="8340174" cy="456275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34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G_49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27944" y="0"/>
            <a:ext cx="4932040" cy="29705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82" name="Picture 2" descr="IMG_497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515640"/>
            <a:ext cx="4716016" cy="326434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1989" y="789385"/>
            <a:ext cx="7038975" cy="2862485"/>
          </a:xfrm>
        </p:spPr>
        <p:txBody>
          <a:bodyPr/>
          <a:lstStyle/>
          <a:p>
            <a:pPr algn="ctr" eaLnBrk="1" hangingPunct="1"/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/>
              <a:t/>
            </a:r>
            <a:br>
              <a:rPr lang="fr-BE" altLang="fr-FR" dirty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/>
              <a:t/>
            </a:r>
            <a:br>
              <a:rPr lang="fr-BE" altLang="fr-FR" dirty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dirty="0"/>
              <a:t/>
            </a:r>
            <a:br>
              <a:rPr lang="fr-BE" altLang="fr-FR" dirty="0"/>
            </a:br>
            <a:r>
              <a:rPr lang="fr-BE" altLang="fr-FR" dirty="0" smtClean="0"/>
              <a:t>Merci pour votre attention</a:t>
            </a:r>
            <a:br>
              <a:rPr lang="fr-BE" altLang="fr-FR" dirty="0" smtClean="0"/>
            </a:b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fr-BE" altLang="fr-FR" sz="2200" dirty="0" smtClean="0">
                <a:solidFill>
                  <a:srgbClr val="00305E"/>
                </a:solidFill>
                <a:latin typeface="+mn-lt"/>
                <a:ea typeface="+mn-ea"/>
                <a:cs typeface="+mn-cs"/>
              </a:rPr>
              <a:t>a.leuridan@brrc.be</a:t>
            </a:r>
            <a:r>
              <a:rPr lang="fr-BE" altLang="fr-FR" dirty="0" smtClean="0"/>
              <a:t/>
            </a:r>
            <a:br>
              <a:rPr lang="fr-BE" altLang="fr-FR" dirty="0" smtClean="0"/>
            </a:br>
            <a:r>
              <a:rPr lang="nl-BE" altLang="fr-FR" dirty="0" smtClean="0"/>
              <a:t/>
            </a:r>
            <a:br>
              <a:rPr lang="nl-BE" altLang="fr-FR" dirty="0" smtClean="0"/>
            </a:br>
            <a:r>
              <a:rPr lang="nl-BE" altLang="fr-FR" dirty="0" smtClean="0"/>
              <a:t/>
            </a:r>
            <a:br>
              <a:rPr lang="nl-BE" altLang="fr-FR" dirty="0" smtClean="0"/>
            </a:br>
            <a:r>
              <a:rPr lang="nl-BE" altLang="fr-FR" dirty="0" smtClean="0"/>
              <a:t/>
            </a:r>
            <a:br>
              <a:rPr lang="nl-BE" altLang="fr-FR" dirty="0" smtClean="0"/>
            </a:br>
            <a:r>
              <a:rPr lang="nl-BE" altLang="fr-FR" dirty="0" smtClean="0"/>
              <a:t/>
            </a:r>
            <a:br>
              <a:rPr lang="nl-BE" altLang="fr-FR" dirty="0" smtClean="0"/>
            </a:br>
            <a:endParaRPr lang="fr-FR" altLang="fr-FR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901875"/>
            <a:ext cx="5379918" cy="26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7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G_53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5900" y="1221582"/>
            <a:ext cx="7596188" cy="3798094"/>
          </a:xfrm>
        </p:spPr>
      </p:pic>
      <p:pic>
        <p:nvPicPr>
          <p:cNvPr id="84995" name="Picture 3" descr="IMG_53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3213" y="141685"/>
            <a:ext cx="6121400" cy="2968228"/>
          </a:xfrm>
        </p:spPr>
      </p:pic>
    </p:spTree>
    <p:extLst>
      <p:ext uri="{BB962C8B-B14F-4D97-AF65-F5344CB8AC3E}">
        <p14:creationId xmlns:p14="http://schemas.microsoft.com/office/powerpoint/2010/main" xmlns="" val="12624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IMG_92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519708"/>
            <a:ext cx="4392613" cy="262810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195" name="Picture 3" descr="IMG_92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93741" y="86916"/>
            <a:ext cx="4356100" cy="248483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196" name="Picture 4" descr="IMG_92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04412" y="2643758"/>
            <a:ext cx="4356100" cy="217050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9" y="86916"/>
            <a:ext cx="7038975" cy="8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nl-BE" b="1" i="1" kern="0" dirty="0">
                <a:solidFill>
                  <a:srgbClr val="9D9D08"/>
                </a:solidFill>
                <a:latin typeface="+mj-lt"/>
                <a:ea typeface="+mj-ea"/>
                <a:cs typeface="+mj-cs"/>
              </a:rPr>
              <a:t>Examen visuel des regards</a:t>
            </a:r>
          </a:p>
        </p:txBody>
      </p:sp>
      <p:pic>
        <p:nvPicPr>
          <p:cNvPr id="6" name="Picture 3" descr="camera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923679"/>
            <a:ext cx="2582901" cy="31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6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3305820" y="971328"/>
            <a:ext cx="4344344" cy="568639"/>
            <a:chOff x="1545335" y="175827"/>
            <a:chExt cx="2747264" cy="1406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Arrondir un rectangle avec un coin du même côté 8"/>
            <p:cNvSpPr/>
            <p:nvPr/>
          </p:nvSpPr>
          <p:spPr>
            <a:xfrm rot="5400000">
              <a:off x="2215838" y="-494676"/>
              <a:ext cx="1406258" cy="2747264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ndir un rectangle avec un coin du même côté 4"/>
            <p:cNvSpPr/>
            <p:nvPr/>
          </p:nvSpPr>
          <p:spPr>
            <a:xfrm>
              <a:off x="1545335" y="607875"/>
              <a:ext cx="2678616" cy="648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5250" tIns="47625" rIns="95250" bIns="47625" spcCol="1270" anchor="ctr"/>
            <a:lstStyle/>
            <a:p>
              <a:pPr marL="228600" lvl="1" indent="-228600" defTabSz="11112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BE" sz="2500" dirty="0">
                  <a:solidFill>
                    <a:srgbClr val="000000"/>
                  </a:solidFill>
                </a:rPr>
                <a:t>Examen homme-caméra</a:t>
              </a:r>
            </a:p>
          </p:txBody>
        </p:sp>
      </p:grpSp>
      <p:pic>
        <p:nvPicPr>
          <p:cNvPr id="8" name="Picture 2" descr="IMG_5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34"/>
            <a:ext cx="28175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G_53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762124"/>
            <a:ext cx="2363787" cy="29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G_53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6" y="2211710"/>
            <a:ext cx="2913063" cy="17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Rectangle 7"/>
          <p:cNvSpPr>
            <a:spLocks noChangeArrowheads="1"/>
          </p:cNvSpPr>
          <p:nvPr/>
        </p:nvSpPr>
        <p:spPr bwMode="auto">
          <a:xfrm>
            <a:off x="611189" y="86916"/>
            <a:ext cx="7038975" cy="8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nl-BE" b="1" i="1" kern="0" dirty="0">
                <a:solidFill>
                  <a:srgbClr val="9D9D08"/>
                </a:solidFill>
                <a:latin typeface="+mj-lt"/>
                <a:ea typeface="+mj-ea"/>
                <a:cs typeface="+mj-cs"/>
              </a:rPr>
              <a:t>Examen visuel « Homme-Caméra » - </a:t>
            </a:r>
            <a:r>
              <a:rPr lang="fr-FR" altLang="nl-BE" b="1" i="1" kern="0" dirty="0" err="1">
                <a:solidFill>
                  <a:srgbClr val="9D9D08"/>
                </a:solidFill>
                <a:latin typeface="+mj-lt"/>
                <a:ea typeface="+mj-ea"/>
                <a:cs typeface="+mj-cs"/>
              </a:rPr>
              <a:t>Zoomage</a:t>
            </a:r>
            <a:endParaRPr lang="fr-FR" altLang="nl-BE" b="1" i="1" kern="0" dirty="0">
              <a:solidFill>
                <a:srgbClr val="9D9D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3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4013200" y="627534"/>
            <a:ext cx="4897438" cy="17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2000" b="1">
                <a:solidFill>
                  <a:srgbClr val="00305E"/>
                </a:solidFill>
                <a:latin typeface="Trebuchet MS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b="1">
                <a:solidFill>
                  <a:srgbClr val="00305E"/>
                </a:solidFill>
                <a:latin typeface="Trebuchet MS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700" b="1">
                <a:solidFill>
                  <a:srgbClr val="00305E"/>
                </a:solidFill>
                <a:latin typeface="Trebuchet MS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0" dirty="0">
                <a:solidFill>
                  <a:srgbClr val="FFFF00"/>
                </a:solidFill>
              </a:rPr>
              <a:t>   </a:t>
            </a:r>
            <a:r>
              <a:rPr lang="en-US" altLang="nl-BE" sz="4400" b="0" dirty="0" err="1">
                <a:solidFill>
                  <a:srgbClr val="9D9D08"/>
                </a:solidFill>
                <a:latin typeface="+mn-lt"/>
              </a:rPr>
              <a:t>Pourquoi</a:t>
            </a:r>
            <a:r>
              <a:rPr lang="en-US" altLang="nl-BE" sz="4400" b="0" dirty="0">
                <a:solidFill>
                  <a:srgbClr val="9D9D08"/>
                </a:solidFill>
                <a:latin typeface="+mn-lt"/>
              </a:rPr>
              <a:t> faire des inspections </a:t>
            </a:r>
            <a:r>
              <a:rPr lang="en-US" altLang="nl-BE" sz="4400" b="0" dirty="0" err="1">
                <a:solidFill>
                  <a:srgbClr val="9D9D08"/>
                </a:solidFill>
                <a:latin typeface="+mn-lt"/>
              </a:rPr>
              <a:t>visuelles</a:t>
            </a:r>
            <a:r>
              <a:rPr lang="en-US" altLang="nl-BE" sz="4400" b="0" dirty="0">
                <a:solidFill>
                  <a:srgbClr val="9D9D08"/>
                </a:solidFill>
                <a:latin typeface="+mn-lt"/>
              </a:rPr>
              <a:t> ?</a:t>
            </a:r>
            <a:endParaRPr lang="en-US" altLang="nl-BE" sz="4400" dirty="0">
              <a:solidFill>
                <a:srgbClr val="9D9D08"/>
              </a:solidFill>
              <a:latin typeface="+mn-lt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nl-BE" sz="4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90000"/>
              </a:lnSpc>
              <a:buClrTx/>
              <a:buFont typeface="Arial" charset="0"/>
              <a:buNone/>
            </a:pPr>
            <a:endParaRPr lang="fr-BE" altLang="nl-BE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90000"/>
              </a:lnSpc>
              <a:buClrTx/>
              <a:buFont typeface="Arial" charset="0"/>
              <a:buNone/>
            </a:pPr>
            <a:endParaRPr lang="fr-BE" altLang="nl-BE" sz="16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75139" name="Picture 3" descr="j0282747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1825" y="271463"/>
            <a:ext cx="2687638" cy="21240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790576" y="2536031"/>
            <a:ext cx="8353425" cy="13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2000" b="1">
                <a:solidFill>
                  <a:srgbClr val="00305E"/>
                </a:solidFill>
                <a:latin typeface="Trebuchet MS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b="1">
                <a:solidFill>
                  <a:srgbClr val="00305E"/>
                </a:solidFill>
                <a:latin typeface="Trebuchet MS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700" b="1">
                <a:solidFill>
                  <a:srgbClr val="00305E"/>
                </a:solidFill>
                <a:latin typeface="Trebuchet MS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0" dirty="0">
                <a:solidFill>
                  <a:srgbClr val="FFFF00"/>
                </a:solidFill>
              </a:rPr>
              <a:t>   </a:t>
            </a:r>
            <a:r>
              <a:rPr lang="en-US" altLang="nl-BE" sz="2800" b="0" dirty="0"/>
              <a:t>“ Tout </a:t>
            </a:r>
            <a:r>
              <a:rPr lang="en-US" altLang="nl-BE" sz="2800" b="0" dirty="0" err="1"/>
              <a:t>comme</a:t>
            </a:r>
            <a:r>
              <a:rPr lang="en-US" altLang="nl-BE" sz="2800" b="0" dirty="0"/>
              <a:t> les </a:t>
            </a:r>
            <a:r>
              <a:rPr lang="en-US" altLang="nl-BE" sz="2800" b="0" dirty="0" err="1"/>
              <a:t>chirurgiens</a:t>
            </a:r>
            <a:r>
              <a:rPr lang="en-US" altLang="nl-BE" sz="2800" b="0" dirty="0"/>
              <a:t>, les poseurs </a:t>
            </a:r>
            <a:r>
              <a:rPr lang="en-US" altLang="nl-BE" sz="2800" b="0" dirty="0" err="1"/>
              <a:t>d’égouts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enterrent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leurs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erreurs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éventuelles</a:t>
            </a:r>
            <a:r>
              <a:rPr lang="en-US" altLang="nl-BE" sz="2800" b="0" dirty="0"/>
              <a:t> ….</a:t>
            </a:r>
            <a:endParaRPr lang="fr-BE" altLang="nl-BE" sz="2800" b="0" dirty="0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622301" y="3507854"/>
            <a:ext cx="8353425" cy="13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2000" b="1">
                <a:solidFill>
                  <a:srgbClr val="00305E"/>
                </a:solidFill>
                <a:latin typeface="Trebuchet MS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b="1">
                <a:solidFill>
                  <a:srgbClr val="00305E"/>
                </a:solidFill>
                <a:latin typeface="Trebuchet MS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700" b="1">
                <a:solidFill>
                  <a:srgbClr val="00305E"/>
                </a:solidFill>
                <a:latin typeface="Trebuchet MS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D9D08"/>
              </a:buClr>
              <a:buSzPct val="70000"/>
              <a:buFont typeface="Wingdings" pitchFamily="2" charset="2"/>
              <a:buChar char="§"/>
              <a:defRPr sz="1400" b="1">
                <a:solidFill>
                  <a:srgbClr val="00305E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nl-BE" b="0" dirty="0">
                <a:solidFill>
                  <a:srgbClr val="FFFF00"/>
                </a:solidFill>
              </a:rPr>
              <a:t>   </a:t>
            </a:r>
            <a:r>
              <a:rPr lang="en-US" altLang="nl-BE" sz="2800" b="0" dirty="0"/>
              <a:t>… </a:t>
            </a:r>
            <a:r>
              <a:rPr lang="en-US" altLang="nl-BE" sz="2800" b="0" dirty="0" err="1"/>
              <a:t>Mais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seuls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ces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derniers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risquent</a:t>
            </a:r>
            <a:r>
              <a:rPr lang="en-US" altLang="nl-BE" sz="2800" b="0" dirty="0"/>
              <a:t> de les </a:t>
            </a:r>
            <a:r>
              <a:rPr lang="en-US" altLang="nl-BE" sz="2800" b="0" dirty="0" err="1"/>
              <a:t>voir</a:t>
            </a:r>
            <a:r>
              <a:rPr lang="en-US" altLang="nl-BE" sz="2800" b="0" dirty="0"/>
              <a:t> </a:t>
            </a:r>
            <a:r>
              <a:rPr lang="en-US" altLang="nl-BE" sz="2800" b="0" dirty="0" err="1"/>
              <a:t>réapparaître</a:t>
            </a:r>
            <a:r>
              <a:rPr lang="en-US" altLang="nl-BE" sz="2800" b="0" dirty="0"/>
              <a:t> un jour à la surface.</a:t>
            </a:r>
            <a:endParaRPr lang="fr-BE" altLang="nl-BE" sz="2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6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/>
      <p:bldP spid="475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746125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Lors de la pose…</a:t>
            </a:r>
            <a:endParaRPr lang="en-US" altLang="nl-BE" sz="2400"/>
          </a:p>
        </p:txBody>
      </p:sp>
      <p:pic>
        <p:nvPicPr>
          <p:cNvPr id="377859" name="Picture 3" descr="fout uitlijn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1985" y="771550"/>
            <a:ext cx="3951477" cy="1504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60" name="Picture 4" descr="Verdichting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2859782"/>
            <a:ext cx="4032250" cy="19990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61" name="Picture 5" descr="foto 5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712" y="2427734"/>
            <a:ext cx="4301625" cy="245030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62" name="Picture 6" descr="FOTO9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62525" y="555526"/>
            <a:ext cx="3905250" cy="2231231"/>
          </a:xfrm>
          <a:ln/>
        </p:spPr>
      </p:pic>
    </p:spTree>
    <p:extLst>
      <p:ext uri="{BB962C8B-B14F-4D97-AF65-F5344CB8AC3E}">
        <p14:creationId xmlns:p14="http://schemas.microsoft.com/office/powerpoint/2010/main" xmlns="" val="2998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IMG_19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8400" y="2045494"/>
            <a:ext cx="5327650" cy="29968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5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1pPr>
            <a:lvl2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2pPr>
            <a:lvl3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3pPr>
            <a:lvl4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4pPr>
            <a:lvl5pPr algn="l"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9D9D08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nl-BE" altLang="nl-BE" sz="2400"/>
              <a:t>Lors du remblaiement…</a:t>
            </a:r>
            <a:endParaRPr lang="en-US" altLang="nl-BE" sz="2400"/>
          </a:p>
        </p:txBody>
      </p:sp>
      <p:pic>
        <p:nvPicPr>
          <p:cNvPr id="378884" name="Picture 4" descr="fig 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465535"/>
            <a:ext cx="4560888" cy="256103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4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f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</Template>
  <TotalTime>63</TotalTime>
  <Words>416</Words>
  <Application>Microsoft Office PowerPoint</Application>
  <PresentationFormat>Affichage à l'écran (16:9)</PresentationFormat>
  <Paragraphs>63</Paragraphs>
  <Slides>33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template_fr</vt:lpstr>
      <vt:lpstr>Inspection des réseaux d’égouttage, étape cruciale de la gestion de ce patrimoine enterré méconnu 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         Merci pour votre attention  a.leuridan@brrc.be     </vt:lpstr>
    </vt:vector>
  </TitlesOfParts>
  <Company>Belgian Road Research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Adinda De Boever</dc:creator>
  <cp:lastModifiedBy>3137</cp:lastModifiedBy>
  <cp:revision>10</cp:revision>
  <dcterms:created xsi:type="dcterms:W3CDTF">2017-05-29T13:48:34Z</dcterms:created>
  <dcterms:modified xsi:type="dcterms:W3CDTF">2017-07-28T14:03:40Z</dcterms:modified>
</cp:coreProperties>
</file>